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60" r:id="rId4"/>
    <p:sldId id="273" r:id="rId5"/>
    <p:sldId id="259" r:id="rId6"/>
    <p:sldId id="270" r:id="rId7"/>
    <p:sldId id="271" r:id="rId8"/>
    <p:sldId id="258" r:id="rId9"/>
    <p:sldId id="269" r:id="rId10"/>
    <p:sldId id="266" r:id="rId11"/>
    <p:sldId id="272" r:id="rId12"/>
  </p:sldIdLst>
  <p:sldSz cx="7556500" cy="10693400"/>
  <p:notesSz cx="6858000" cy="9144000"/>
  <p:embeddedFontLst>
    <p:embeddedFont>
      <p:font typeface="IBM Plex Sans" panose="020B0503050203000203" pitchFamily="34" charset="0"/>
      <p:regular r:id="rId14"/>
      <p:bold r:id="rId15"/>
      <p:italic r:id="rId16"/>
      <p:boldItalic r:id="rId17"/>
    </p:embeddedFont>
    <p:embeddedFont>
      <p:font typeface="Public Sans" panose="020B0604020202020204" charset="0"/>
      <p:regular r:id="rId18"/>
      <p:bold r:id="rId19"/>
      <p:italic r:id="rId20"/>
      <p:boldItalic r:id="rId21"/>
    </p:embeddedFont>
    <p:embeddedFont>
      <p:font typeface="Public Sans Medium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7F9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0FA186-1F4C-45F5-AF6F-B9DF34C3128F}">
  <a:tblStyle styleId="{E60FA186-1F4C-45F5-AF6F-B9DF34C3128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1260" y="-52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>
          <a:extLst>
            <a:ext uri="{FF2B5EF4-FFF2-40B4-BE49-F238E27FC236}">
              <a16:creationId xmlns:a16="http://schemas.microsoft.com/office/drawing/2014/main" id="{55E62FE0-41ED-9458-2C0F-6710BCF68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1:notes">
            <a:extLst>
              <a:ext uri="{FF2B5EF4-FFF2-40B4-BE49-F238E27FC236}">
                <a16:creationId xmlns:a16="http://schemas.microsoft.com/office/drawing/2014/main" id="{8AA5C66B-5E2B-6E64-9D26-470DE1AEA5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1:notes">
            <a:extLst>
              <a:ext uri="{FF2B5EF4-FFF2-40B4-BE49-F238E27FC236}">
                <a16:creationId xmlns:a16="http://schemas.microsoft.com/office/drawing/2014/main" id="{6B3634DE-3112-9D90-B893-05605D55FC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1650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>
          <a:extLst>
            <a:ext uri="{FF2B5EF4-FFF2-40B4-BE49-F238E27FC236}">
              <a16:creationId xmlns:a16="http://schemas.microsoft.com/office/drawing/2014/main" id="{5E65626E-20E0-EDEA-4C8E-D69864349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>
            <a:extLst>
              <a:ext uri="{FF2B5EF4-FFF2-40B4-BE49-F238E27FC236}">
                <a16:creationId xmlns:a16="http://schemas.microsoft.com/office/drawing/2014/main" id="{34228560-2F6A-315D-308A-D20629DF44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:notes">
            <a:extLst>
              <a:ext uri="{FF2B5EF4-FFF2-40B4-BE49-F238E27FC236}">
                <a16:creationId xmlns:a16="http://schemas.microsoft.com/office/drawing/2014/main" id="{BEB1215B-7B00-3AD5-3CA0-3CC4F1C4EE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0892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2620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9B67503A-DF51-97E1-A64B-2B6A2A430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>
            <a:extLst>
              <a:ext uri="{FF2B5EF4-FFF2-40B4-BE49-F238E27FC236}">
                <a16:creationId xmlns:a16="http://schemas.microsoft.com/office/drawing/2014/main" id="{3F435E70-3F79-2DEA-AEA3-D0F0B1D531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13F6D82E-39F3-4446-26AC-0B11527394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4155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68A13B57-F8E2-AA37-1D48-AF8463C97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>
            <a:extLst>
              <a:ext uri="{FF2B5EF4-FFF2-40B4-BE49-F238E27FC236}">
                <a16:creationId xmlns:a16="http://schemas.microsoft.com/office/drawing/2014/main" id="{19EA3F57-BC62-1BAF-11CF-F8B29A2401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E51FA79F-5CD0-9F4A-DEAE-E413DB21FC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8623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B36F71F5-F70A-4D43-6394-FA8C48B50F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>
            <a:extLst>
              <a:ext uri="{FF2B5EF4-FFF2-40B4-BE49-F238E27FC236}">
                <a16:creationId xmlns:a16="http://schemas.microsoft.com/office/drawing/2014/main" id="{CCD47B12-5B3A-1163-3161-29D48B4624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>
            <a:extLst>
              <a:ext uri="{FF2B5EF4-FFF2-40B4-BE49-F238E27FC236}">
                <a16:creationId xmlns:a16="http://schemas.microsoft.com/office/drawing/2014/main" id="{10292A52-08C0-DD8E-2277-BF864714C7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9043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0" y="6549512"/>
            <a:ext cx="7560000" cy="3334554"/>
          </a:xfrm>
          <a:custGeom>
            <a:avLst/>
            <a:gdLst/>
            <a:ahLst/>
            <a:cxnLst/>
            <a:rect l="l" t="t" r="r" b="b"/>
            <a:pathLst>
              <a:path w="1593725" h="702958" extrusionOk="0">
                <a:moveTo>
                  <a:pt x="0" y="0"/>
                </a:moveTo>
                <a:lnTo>
                  <a:pt x="1593725" y="0"/>
                </a:lnTo>
                <a:lnTo>
                  <a:pt x="1593725" y="702958"/>
                </a:lnTo>
                <a:lnTo>
                  <a:pt x="0" y="70295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20134" b="-30913"/>
            </a:stretch>
          </a:blipFill>
          <a:ln>
            <a:noFill/>
          </a:ln>
        </p:spPr>
      </p:sp>
      <p:grpSp>
        <p:nvGrpSpPr>
          <p:cNvPr id="89" name="Google Shape;89;p13"/>
          <p:cNvGrpSpPr/>
          <p:nvPr/>
        </p:nvGrpSpPr>
        <p:grpSpPr>
          <a:xfrm>
            <a:off x="746475" y="793232"/>
            <a:ext cx="1347729" cy="351158"/>
            <a:chOff x="0" y="9525"/>
            <a:chExt cx="1796972" cy="468211"/>
          </a:xfrm>
        </p:grpSpPr>
        <p:sp>
          <p:nvSpPr>
            <p:cNvPr id="90" name="Google Shape;90;p13"/>
            <p:cNvSpPr/>
            <p:nvPr/>
          </p:nvSpPr>
          <p:spPr>
            <a:xfrm>
              <a:off x="0" y="12107"/>
              <a:ext cx="432082" cy="453521"/>
            </a:xfrm>
            <a:custGeom>
              <a:avLst/>
              <a:gdLst/>
              <a:ahLst/>
              <a:cxnLst/>
              <a:rect l="l" t="t" r="r" b="b"/>
              <a:pathLst>
                <a:path w="432082" h="453521" extrusionOk="0">
                  <a:moveTo>
                    <a:pt x="0" y="0"/>
                  </a:moveTo>
                  <a:lnTo>
                    <a:pt x="432082" y="0"/>
                  </a:lnTo>
                  <a:lnTo>
                    <a:pt x="432082" y="453521"/>
                  </a:lnTo>
                  <a:lnTo>
                    <a:pt x="0" y="4535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91" name="Google Shape;91;p13"/>
            <p:cNvSpPr txBox="1"/>
            <p:nvPr/>
          </p:nvSpPr>
          <p:spPr>
            <a:xfrm>
              <a:off x="522539" y="9525"/>
              <a:ext cx="1274433" cy="468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b="1" i="0" u="none" strike="noStrike" cap="none" dirty="0">
                  <a:solidFill>
                    <a:srgbClr val="F6F7F9"/>
                  </a:solidFill>
                  <a:latin typeface="Public Sans Medium"/>
                  <a:ea typeface="Public Sans Medium"/>
                  <a:cs typeface="Public Sans Medium"/>
                  <a:sym typeface="Public Sans Medium"/>
                </a:rPr>
                <a:t>GRAYS BROTHERS</a:t>
              </a:r>
              <a:endParaRPr dirty="0"/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813150" y="1994604"/>
            <a:ext cx="6048000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i="0" u="none" strike="noStrike" cap="none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Store Sales Dataset Analysis</a:t>
            </a:r>
          </a:p>
        </p:txBody>
      </p:sp>
      <p:sp>
        <p:nvSpPr>
          <p:cNvPr id="96" name="Google Shape;96;p13"/>
          <p:cNvSpPr txBox="1"/>
          <p:nvPr/>
        </p:nvSpPr>
        <p:spPr>
          <a:xfrm>
            <a:off x="756000" y="3994913"/>
            <a:ext cx="4457026" cy="24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PREPARED BY:</a:t>
            </a:r>
            <a:endParaRPr dirty="0"/>
          </a:p>
        </p:txBody>
      </p:sp>
      <p:sp>
        <p:nvSpPr>
          <p:cNvPr id="97" name="Google Shape;97;p13"/>
          <p:cNvSpPr txBox="1"/>
          <p:nvPr/>
        </p:nvSpPr>
        <p:spPr>
          <a:xfrm>
            <a:off x="756000" y="4429320"/>
            <a:ext cx="4457026" cy="1476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Ahmed Samir</a:t>
            </a:r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dirty="0">
                <a:solidFill>
                  <a:srgbClr val="003366"/>
                </a:solidFill>
                <a:latin typeface="Public Sans"/>
                <a:sym typeface="Public Sans"/>
              </a:rPr>
              <a:t>Ahmed Magdy</a:t>
            </a:r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dirty="0">
                <a:solidFill>
                  <a:srgbClr val="003366"/>
                </a:solidFill>
                <a:latin typeface="Public Sans"/>
                <a:sym typeface="Public Sans"/>
              </a:rPr>
              <a:t>Amir Mostafa</a:t>
            </a:r>
          </a:p>
          <a:p>
            <a:pPr lvl="0">
              <a:lnSpc>
                <a:spcPct val="120012"/>
              </a:lnSpc>
            </a:pPr>
            <a:r>
              <a:rPr lang="en-US" sz="1599" dirty="0">
                <a:solidFill>
                  <a:srgbClr val="003366"/>
                </a:solidFill>
                <a:latin typeface="Public Sans"/>
                <a:sym typeface="Public Sans"/>
              </a:rPr>
              <a:t>Peter Fawzy</a:t>
            </a:r>
          </a:p>
          <a:p>
            <a:pPr lvl="0">
              <a:lnSpc>
                <a:spcPct val="120012"/>
              </a:lnSpc>
            </a:pPr>
            <a:r>
              <a:rPr lang="en-US" sz="1599" dirty="0">
                <a:solidFill>
                  <a:srgbClr val="003366"/>
                </a:solidFill>
                <a:latin typeface="Public Sans"/>
                <a:sym typeface="Public Sans"/>
              </a:rPr>
              <a:t>Said Abdelwahed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97CA51-2510-606C-8CB0-B15759AFC5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976" y="236486"/>
            <a:ext cx="1089840" cy="1001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DB5BF8-6866-659B-11F4-64CB1BE0A1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4580" y="343489"/>
            <a:ext cx="1567082" cy="78794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3"/>
          <p:cNvSpPr/>
          <p:nvPr/>
        </p:nvSpPr>
        <p:spPr>
          <a:xfrm>
            <a:off x="0" y="7753013"/>
            <a:ext cx="7560000" cy="2938987"/>
          </a:xfrm>
          <a:custGeom>
            <a:avLst/>
            <a:gdLst/>
            <a:ahLst/>
            <a:cxnLst/>
            <a:rect l="l" t="t" r="r" b="b"/>
            <a:pathLst>
              <a:path w="1593725" h="619569" extrusionOk="0">
                <a:moveTo>
                  <a:pt x="0" y="0"/>
                </a:moveTo>
                <a:lnTo>
                  <a:pt x="1593725" y="0"/>
                </a:lnTo>
                <a:lnTo>
                  <a:pt x="1593725" y="619569"/>
                </a:lnTo>
                <a:lnTo>
                  <a:pt x="0" y="619569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34159" b="-37213"/>
            </a:stretch>
          </a:blipFill>
          <a:ln>
            <a:noFill/>
          </a:ln>
        </p:spPr>
      </p:sp>
      <p:sp>
        <p:nvSpPr>
          <p:cNvPr id="319" name="Google Shape;319;p23"/>
          <p:cNvSpPr txBox="1"/>
          <p:nvPr/>
        </p:nvSpPr>
        <p:spPr>
          <a:xfrm>
            <a:off x="756000" y="823657"/>
            <a:ext cx="615581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F6F7F9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Project Summery</a:t>
            </a:r>
            <a:endParaRPr dirty="0"/>
          </a:p>
        </p:txBody>
      </p:sp>
      <p:pic>
        <p:nvPicPr>
          <p:cNvPr id="2" name="WhatsApp Video 2025-11-03 at 22.04.20_ae23b21f">
            <a:hlinkClick r:id="" action="ppaction://media"/>
            <a:extLst>
              <a:ext uri="{FF2B5EF4-FFF2-40B4-BE49-F238E27FC236}">
                <a16:creationId xmlns:a16="http://schemas.microsoft.com/office/drawing/2014/main" id="{4AB7ADCD-DD50-1591-1C85-B3D4DB5A24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6744" y="2261440"/>
            <a:ext cx="7243011" cy="40749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7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Shape 317">
          <a:extLst>
            <a:ext uri="{FF2B5EF4-FFF2-40B4-BE49-F238E27FC236}">
              <a16:creationId xmlns:a16="http://schemas.microsoft.com/office/drawing/2014/main" id="{0047DFA5-13E8-9FFE-67C2-84860652D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3">
            <a:extLst>
              <a:ext uri="{FF2B5EF4-FFF2-40B4-BE49-F238E27FC236}">
                <a16:creationId xmlns:a16="http://schemas.microsoft.com/office/drawing/2014/main" id="{7A5B0A3C-B6D0-55C2-76AF-F169CA9BB15B}"/>
              </a:ext>
            </a:extLst>
          </p:cNvPr>
          <p:cNvSpPr txBox="1"/>
          <p:nvPr/>
        </p:nvSpPr>
        <p:spPr>
          <a:xfrm>
            <a:off x="733140" y="4412677"/>
            <a:ext cx="615581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F6F7F9"/>
                </a:solidFill>
                <a:latin typeface="IBM Plex Sans"/>
                <a:ea typeface="IBM Plex Sans"/>
                <a:cs typeface="IBM Plex Sans"/>
                <a:sym typeface="IBM Plex Sans"/>
              </a:rPr>
              <a:t>Thank You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773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/>
          <p:nvPr/>
        </p:nvSpPr>
        <p:spPr>
          <a:xfrm>
            <a:off x="834304" y="2690122"/>
            <a:ext cx="4457100" cy="3113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 dirty="0">
                <a:solidFill>
                  <a:srgbClr val="F6F7F9"/>
                </a:solidFill>
                <a:latin typeface="Public Sans"/>
                <a:ea typeface="Public Sans"/>
                <a:cs typeface="Public Sans"/>
                <a:sym typeface="Public Sans"/>
              </a:rPr>
              <a:t>I. </a:t>
            </a: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Overview</a:t>
            </a:r>
            <a:endParaRPr lang="en-US" sz="1599" dirty="0">
              <a:solidFill>
                <a:srgbClr val="F6F7F9"/>
              </a:solidFill>
              <a:latin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9" dirty="0">
              <a:solidFill>
                <a:srgbClr val="F6F7F9"/>
              </a:solidFill>
              <a:latin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II. Revenue Analysis</a:t>
            </a:r>
            <a:endParaRPr sz="1599" dirty="0">
              <a:solidFill>
                <a:srgbClr val="F6F7F9"/>
              </a:solidFill>
              <a:latin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9" dirty="0">
              <a:solidFill>
                <a:srgbClr val="F6F7F9"/>
              </a:solidFill>
              <a:latin typeface="Public Sans"/>
              <a:sym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III. Products Analysis</a:t>
            </a:r>
            <a:endParaRPr sz="1599" dirty="0">
              <a:solidFill>
                <a:srgbClr val="F6F7F9"/>
              </a:solidFill>
              <a:latin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9" dirty="0">
              <a:solidFill>
                <a:srgbClr val="F6F7F9"/>
              </a:solidFill>
              <a:latin typeface="Public Sans"/>
              <a:sym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IV. Region Analysis</a:t>
            </a:r>
            <a:endParaRPr sz="1599" dirty="0">
              <a:solidFill>
                <a:srgbClr val="F6F7F9"/>
              </a:solidFill>
              <a:latin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9" dirty="0">
              <a:solidFill>
                <a:srgbClr val="F6F7F9"/>
              </a:solidFill>
              <a:latin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V. How we built the project</a:t>
            </a:r>
            <a:endParaRPr sz="1599" dirty="0">
              <a:solidFill>
                <a:srgbClr val="F6F7F9"/>
              </a:solidFill>
              <a:latin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9" dirty="0">
              <a:solidFill>
                <a:srgbClr val="F6F7F9"/>
              </a:solidFill>
              <a:latin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VI. Project Summery</a:t>
            </a:r>
            <a:endParaRPr sz="1599" dirty="0">
              <a:solidFill>
                <a:srgbClr val="F6F7F9"/>
              </a:solidFill>
              <a:latin typeface="Public Sans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0" y="7753013"/>
            <a:ext cx="7560000" cy="2938987"/>
          </a:xfrm>
          <a:custGeom>
            <a:avLst/>
            <a:gdLst/>
            <a:ahLst/>
            <a:cxnLst/>
            <a:rect l="l" t="t" r="r" b="b"/>
            <a:pathLst>
              <a:path w="1593725" h="619569" extrusionOk="0">
                <a:moveTo>
                  <a:pt x="0" y="0"/>
                </a:moveTo>
                <a:lnTo>
                  <a:pt x="1593725" y="0"/>
                </a:lnTo>
                <a:lnTo>
                  <a:pt x="1593725" y="619569"/>
                </a:lnTo>
                <a:lnTo>
                  <a:pt x="0" y="619569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15366" b="-56330"/>
            </a:stretch>
          </a:blipFill>
          <a:ln>
            <a:noFill/>
          </a:ln>
        </p:spPr>
      </p:sp>
      <p:sp>
        <p:nvSpPr>
          <p:cNvPr id="104" name="Google Shape;104;p14"/>
          <p:cNvSpPr txBox="1"/>
          <p:nvPr/>
        </p:nvSpPr>
        <p:spPr>
          <a:xfrm>
            <a:off x="756000" y="823657"/>
            <a:ext cx="6155819" cy="53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F6F7F9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 OF CONTENTS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/>
        </p:nvSpPr>
        <p:spPr>
          <a:xfrm>
            <a:off x="756000" y="746475"/>
            <a:ext cx="60480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Overview</a:t>
            </a:r>
            <a:endParaRPr dirty="0"/>
          </a:p>
        </p:txBody>
      </p:sp>
      <p:sp>
        <p:nvSpPr>
          <p:cNvPr id="159" name="Google Shape;159;p17"/>
          <p:cNvSpPr txBox="1"/>
          <p:nvPr/>
        </p:nvSpPr>
        <p:spPr>
          <a:xfrm>
            <a:off x="756000" y="2591655"/>
            <a:ext cx="6292500" cy="5539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This project aims to transform raw Superstore sales data into meaningful insights that support strategic decision-making across revenue, product, and regional performance. Using Power BI, we conducted a full data analysis lifecycle—data preparation, modeling, and visualization—to deliver a reliable and interactive reporting solution.</a:t>
            </a:r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b="0" i="1" u="none" strike="noStrike" cap="none" dirty="0">
              <a:solidFill>
                <a:srgbClr val="003366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The analysis provides stakeholders with a comprehensive view of business performance, including total revenue, customer behavior, product profitability, and geographic market trends. By structuring the data into a clean star-schema model and creating time-intelligent measures, the dashboard enables deeper exploration of sales patterns over time.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157">
          <a:extLst>
            <a:ext uri="{FF2B5EF4-FFF2-40B4-BE49-F238E27FC236}">
              <a16:creationId xmlns:a16="http://schemas.microsoft.com/office/drawing/2014/main" id="{F068CB70-8D46-D40E-1848-50E82B8E8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>
            <a:extLst>
              <a:ext uri="{FF2B5EF4-FFF2-40B4-BE49-F238E27FC236}">
                <a16:creationId xmlns:a16="http://schemas.microsoft.com/office/drawing/2014/main" id="{037DAA6C-AD8B-42BD-539C-E16CC58722DA}"/>
              </a:ext>
            </a:extLst>
          </p:cNvPr>
          <p:cNvSpPr txBox="1"/>
          <p:nvPr/>
        </p:nvSpPr>
        <p:spPr>
          <a:xfrm>
            <a:off x="756000" y="202663"/>
            <a:ext cx="6292500" cy="2953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The final Power BI report consists of three main analysis areas:</a:t>
            </a:r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•Revenue Analysis: Measures overall business performance and highlights the top contributing customers, regions, and customer segments.</a:t>
            </a:r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•Product Analysis: Identifies high-performing categories, products, and sub-categories to support inventory and product strategy decisions.</a:t>
            </a:r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•Region Analysis: Breaks down revenue across regions, countries, states, and cities to identify geographic opportunities and areas for improvement.</a:t>
            </a:r>
          </a:p>
        </p:txBody>
      </p:sp>
      <p:sp>
        <p:nvSpPr>
          <p:cNvPr id="160" name="Google Shape;160;p17">
            <a:extLst>
              <a:ext uri="{FF2B5EF4-FFF2-40B4-BE49-F238E27FC236}">
                <a16:creationId xmlns:a16="http://schemas.microsoft.com/office/drawing/2014/main" id="{8F7ACF36-3FC2-8707-CDF6-45C3651FEB5E}"/>
              </a:ext>
            </a:extLst>
          </p:cNvPr>
          <p:cNvSpPr txBox="1"/>
          <p:nvPr/>
        </p:nvSpPr>
        <p:spPr>
          <a:xfrm>
            <a:off x="756000" y="3217582"/>
            <a:ext cx="3024000" cy="332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 b="1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Revenue Insights</a:t>
            </a:r>
            <a:endParaRPr dirty="0"/>
          </a:p>
        </p:txBody>
      </p:sp>
      <p:sp>
        <p:nvSpPr>
          <p:cNvPr id="161" name="Google Shape;161;p17">
            <a:extLst>
              <a:ext uri="{FF2B5EF4-FFF2-40B4-BE49-F238E27FC236}">
                <a16:creationId xmlns:a16="http://schemas.microsoft.com/office/drawing/2014/main" id="{842EDDED-5F95-3029-CECB-463C66BDA09C}"/>
              </a:ext>
            </a:extLst>
          </p:cNvPr>
          <p:cNvSpPr txBox="1"/>
          <p:nvPr/>
        </p:nvSpPr>
        <p:spPr>
          <a:xfrm>
            <a:off x="756000" y="7066047"/>
            <a:ext cx="3339750" cy="332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11"/>
              </a:lnSpc>
            </a:pPr>
            <a:r>
              <a:rPr lang="en-US" sz="1799" b="1" dirty="0">
                <a:solidFill>
                  <a:srgbClr val="003366"/>
                </a:solidFill>
                <a:latin typeface="Public Sans"/>
                <a:sym typeface="Public Sans"/>
              </a:rPr>
              <a:t>Product </a:t>
            </a:r>
            <a:r>
              <a:rPr lang="en-US" sz="1799" b="1" dirty="0">
                <a:solidFill>
                  <a:srgbClr val="003366"/>
                </a:solidFill>
                <a:latin typeface="Public Sans"/>
              </a:rPr>
              <a:t>&amp; Regional </a:t>
            </a:r>
            <a:r>
              <a:rPr lang="en-US" sz="1799" b="1" dirty="0">
                <a:solidFill>
                  <a:srgbClr val="003366"/>
                </a:solidFill>
                <a:latin typeface="Public Sans"/>
                <a:sym typeface="Public Sans"/>
              </a:rPr>
              <a:t>Insights</a:t>
            </a:r>
            <a:endParaRPr sz="1799" b="1" dirty="0">
              <a:solidFill>
                <a:srgbClr val="003366"/>
              </a:solidFill>
              <a:latin typeface="Public Sans"/>
            </a:endParaRPr>
          </a:p>
        </p:txBody>
      </p:sp>
      <p:sp>
        <p:nvSpPr>
          <p:cNvPr id="162" name="Google Shape;162;p17">
            <a:extLst>
              <a:ext uri="{FF2B5EF4-FFF2-40B4-BE49-F238E27FC236}">
                <a16:creationId xmlns:a16="http://schemas.microsoft.com/office/drawing/2014/main" id="{0D23B798-37F8-0D58-67A7-165B039E1D28}"/>
              </a:ext>
            </a:extLst>
          </p:cNvPr>
          <p:cNvSpPr txBox="1"/>
          <p:nvPr/>
        </p:nvSpPr>
        <p:spPr>
          <a:xfrm>
            <a:off x="4229248" y="4652673"/>
            <a:ext cx="2574752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Trends across time, revenue distribution by segments. Identify growth periods and performance drivers.</a:t>
            </a:r>
            <a:endParaRPr lang="en-US" dirty="0"/>
          </a:p>
        </p:txBody>
      </p:sp>
      <p:sp>
        <p:nvSpPr>
          <p:cNvPr id="163" name="Google Shape;163;p17">
            <a:extLst>
              <a:ext uri="{FF2B5EF4-FFF2-40B4-BE49-F238E27FC236}">
                <a16:creationId xmlns:a16="http://schemas.microsoft.com/office/drawing/2014/main" id="{CAD490AB-0181-77D4-79DF-2D7DC7810DD9}"/>
              </a:ext>
            </a:extLst>
          </p:cNvPr>
          <p:cNvSpPr txBox="1"/>
          <p:nvPr/>
        </p:nvSpPr>
        <p:spPr>
          <a:xfrm>
            <a:off x="4229248" y="7929637"/>
            <a:ext cx="2574752" cy="232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Best-selling categories and products. Profitability analysis highlighting top and low </a:t>
            </a:r>
            <a:r>
              <a:rPr lang="en-US" dirty="0">
                <a:solidFill>
                  <a:srgbClr val="003366"/>
                </a:solidFill>
                <a:latin typeface="Public Sans"/>
                <a:sym typeface="Public Sans"/>
              </a:rPr>
              <a:t>performers.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003366"/>
              </a:solidFill>
              <a:latin typeface="Public Sans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3366"/>
                </a:solidFill>
                <a:latin typeface="Public Sans"/>
              </a:rPr>
              <a:t>Sales performance across regions identifying high-potential areas. Understand geographic trends.</a:t>
            </a:r>
          </a:p>
        </p:txBody>
      </p:sp>
      <p:sp>
        <p:nvSpPr>
          <p:cNvPr id="164" name="Google Shape;164;p17">
            <a:extLst>
              <a:ext uri="{FF2B5EF4-FFF2-40B4-BE49-F238E27FC236}">
                <a16:creationId xmlns:a16="http://schemas.microsoft.com/office/drawing/2014/main" id="{3B566579-6A95-7089-4995-B954006ACE82}"/>
              </a:ext>
            </a:extLst>
          </p:cNvPr>
          <p:cNvSpPr/>
          <p:nvPr/>
        </p:nvSpPr>
        <p:spPr>
          <a:xfrm>
            <a:off x="756000" y="3718664"/>
            <a:ext cx="3024000" cy="2877370"/>
          </a:xfrm>
          <a:custGeom>
            <a:avLst/>
            <a:gdLst/>
            <a:ahLst/>
            <a:cxnLst/>
            <a:rect l="l" t="t" r="r" b="b"/>
            <a:pathLst>
              <a:path w="1124683" h="1070148" extrusionOk="0">
                <a:moveTo>
                  <a:pt x="0" y="0"/>
                </a:moveTo>
                <a:lnTo>
                  <a:pt x="1124683" y="0"/>
                </a:lnTo>
                <a:lnTo>
                  <a:pt x="1124683" y="1070148"/>
                </a:lnTo>
                <a:lnTo>
                  <a:pt x="0" y="107014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1406" r="-21406"/>
            </a:stretch>
          </a:blipFill>
          <a:ln>
            <a:noFill/>
          </a:ln>
        </p:spPr>
      </p:sp>
      <p:sp>
        <p:nvSpPr>
          <p:cNvPr id="165" name="Google Shape;165;p17">
            <a:extLst>
              <a:ext uri="{FF2B5EF4-FFF2-40B4-BE49-F238E27FC236}">
                <a16:creationId xmlns:a16="http://schemas.microsoft.com/office/drawing/2014/main" id="{B03DD5A0-B526-FCB3-4EC6-EECCA2183151}"/>
              </a:ext>
            </a:extLst>
          </p:cNvPr>
          <p:cNvSpPr/>
          <p:nvPr/>
        </p:nvSpPr>
        <p:spPr>
          <a:xfrm>
            <a:off x="756000" y="7567129"/>
            <a:ext cx="3024000" cy="2877370"/>
          </a:xfrm>
          <a:custGeom>
            <a:avLst/>
            <a:gdLst/>
            <a:ahLst/>
            <a:cxnLst/>
            <a:rect l="l" t="t" r="r" b="b"/>
            <a:pathLst>
              <a:path w="1124683" h="1070148" extrusionOk="0">
                <a:moveTo>
                  <a:pt x="0" y="0"/>
                </a:moveTo>
                <a:lnTo>
                  <a:pt x="1124683" y="0"/>
                </a:lnTo>
                <a:lnTo>
                  <a:pt x="1124683" y="1070148"/>
                </a:lnTo>
                <a:lnTo>
                  <a:pt x="0" y="1070148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34576" r="-34574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48107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6"/>
          <p:cNvGrpSpPr/>
          <p:nvPr/>
        </p:nvGrpSpPr>
        <p:grpSpPr>
          <a:xfrm>
            <a:off x="0" y="1287618"/>
            <a:ext cx="7556500" cy="1153304"/>
            <a:chOff x="0" y="-47625"/>
            <a:chExt cx="2709333" cy="593614"/>
          </a:xfrm>
        </p:grpSpPr>
        <p:sp>
          <p:nvSpPr>
            <p:cNvPr id="134" name="Google Shape;134;p16"/>
            <p:cNvSpPr/>
            <p:nvPr/>
          </p:nvSpPr>
          <p:spPr>
            <a:xfrm>
              <a:off x="0" y="0"/>
              <a:ext cx="2709333" cy="545989"/>
            </a:xfrm>
            <a:custGeom>
              <a:avLst/>
              <a:gdLst/>
              <a:ahLst/>
              <a:cxnLst/>
              <a:rect l="l" t="t" r="r" b="b"/>
              <a:pathLst>
                <a:path w="2709333" h="545989" extrusionOk="0">
                  <a:moveTo>
                    <a:pt x="0" y="0"/>
                  </a:moveTo>
                  <a:lnTo>
                    <a:pt x="2709333" y="0"/>
                  </a:lnTo>
                  <a:lnTo>
                    <a:pt x="2709333" y="545989"/>
                  </a:lnTo>
                  <a:lnTo>
                    <a:pt x="0" y="545989"/>
                  </a:lnTo>
                  <a:close/>
                </a:path>
              </a:pathLst>
            </a:custGeom>
            <a:solidFill>
              <a:srgbClr val="003366"/>
            </a:solidFill>
            <a:ln>
              <a:noFill/>
            </a:ln>
          </p:spPr>
        </p:sp>
        <p:sp>
          <p:nvSpPr>
            <p:cNvPr id="135" name="Google Shape;135;p16"/>
            <p:cNvSpPr txBox="1"/>
            <p:nvPr/>
          </p:nvSpPr>
          <p:spPr>
            <a:xfrm>
              <a:off x="0" y="-47625"/>
              <a:ext cx="2709333" cy="5936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16"/>
          <p:cNvSpPr txBox="1"/>
          <p:nvPr/>
        </p:nvSpPr>
        <p:spPr>
          <a:xfrm>
            <a:off x="756000" y="586455"/>
            <a:ext cx="60480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Revenue Analysis</a:t>
            </a:r>
            <a:endParaRPr dirty="0"/>
          </a:p>
        </p:txBody>
      </p:sp>
      <p:sp>
        <p:nvSpPr>
          <p:cNvPr id="137" name="Google Shape;137;p16"/>
          <p:cNvSpPr txBox="1"/>
          <p:nvPr/>
        </p:nvSpPr>
        <p:spPr>
          <a:xfrm>
            <a:off x="756000" y="3041922"/>
            <a:ext cx="4457026" cy="88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Measures overall business performance and highlights the top contributing customers, regions, and customer segments.</a:t>
            </a:r>
            <a:endParaRPr dirty="0"/>
          </a:p>
        </p:txBody>
      </p:sp>
      <p:sp>
        <p:nvSpPr>
          <p:cNvPr id="138" name="Google Shape;138;p16"/>
          <p:cNvSpPr txBox="1"/>
          <p:nvPr/>
        </p:nvSpPr>
        <p:spPr>
          <a:xfrm>
            <a:off x="952607" y="1682247"/>
            <a:ext cx="2574752" cy="266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 b="1" i="0" u="none" strike="noStrike" cap="none" dirty="0">
                <a:solidFill>
                  <a:srgbClr val="F6F7F9"/>
                </a:solidFill>
                <a:latin typeface="Public Sans"/>
                <a:ea typeface="Public Sans"/>
                <a:cs typeface="Public Sans"/>
                <a:sym typeface="Public Sans"/>
              </a:rPr>
              <a:t>VISION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8545EB-D6F0-02BE-B9CE-8063014FD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54487"/>
            <a:ext cx="7556500" cy="430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08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129">
          <a:extLst>
            <a:ext uri="{FF2B5EF4-FFF2-40B4-BE49-F238E27FC236}">
              <a16:creationId xmlns:a16="http://schemas.microsoft.com/office/drawing/2014/main" id="{9E56B7CB-8546-43F5-AA36-2C8C18800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6">
            <a:extLst>
              <a:ext uri="{FF2B5EF4-FFF2-40B4-BE49-F238E27FC236}">
                <a16:creationId xmlns:a16="http://schemas.microsoft.com/office/drawing/2014/main" id="{39447211-E49B-8DB7-5A8E-D80E87FFA4A9}"/>
              </a:ext>
            </a:extLst>
          </p:cNvPr>
          <p:cNvGrpSpPr/>
          <p:nvPr/>
        </p:nvGrpSpPr>
        <p:grpSpPr>
          <a:xfrm>
            <a:off x="0" y="1287618"/>
            <a:ext cx="7556500" cy="1153304"/>
            <a:chOff x="0" y="-47625"/>
            <a:chExt cx="2709333" cy="593614"/>
          </a:xfrm>
        </p:grpSpPr>
        <p:sp>
          <p:nvSpPr>
            <p:cNvPr id="134" name="Google Shape;134;p16">
              <a:extLst>
                <a:ext uri="{FF2B5EF4-FFF2-40B4-BE49-F238E27FC236}">
                  <a16:creationId xmlns:a16="http://schemas.microsoft.com/office/drawing/2014/main" id="{A505F1BA-AEBD-3D68-AA7B-E0082225A029}"/>
                </a:ext>
              </a:extLst>
            </p:cNvPr>
            <p:cNvSpPr/>
            <p:nvPr/>
          </p:nvSpPr>
          <p:spPr>
            <a:xfrm>
              <a:off x="0" y="0"/>
              <a:ext cx="2709333" cy="545989"/>
            </a:xfrm>
            <a:custGeom>
              <a:avLst/>
              <a:gdLst/>
              <a:ahLst/>
              <a:cxnLst/>
              <a:rect l="l" t="t" r="r" b="b"/>
              <a:pathLst>
                <a:path w="2709333" h="545989" extrusionOk="0">
                  <a:moveTo>
                    <a:pt x="0" y="0"/>
                  </a:moveTo>
                  <a:lnTo>
                    <a:pt x="2709333" y="0"/>
                  </a:lnTo>
                  <a:lnTo>
                    <a:pt x="2709333" y="545989"/>
                  </a:lnTo>
                  <a:lnTo>
                    <a:pt x="0" y="545989"/>
                  </a:lnTo>
                  <a:close/>
                </a:path>
              </a:pathLst>
            </a:custGeom>
            <a:solidFill>
              <a:srgbClr val="003366"/>
            </a:solidFill>
            <a:ln>
              <a:noFill/>
            </a:ln>
          </p:spPr>
        </p:sp>
        <p:sp>
          <p:nvSpPr>
            <p:cNvPr id="135" name="Google Shape;135;p16">
              <a:extLst>
                <a:ext uri="{FF2B5EF4-FFF2-40B4-BE49-F238E27FC236}">
                  <a16:creationId xmlns:a16="http://schemas.microsoft.com/office/drawing/2014/main" id="{83250635-9874-C177-1412-6666C03A8223}"/>
                </a:ext>
              </a:extLst>
            </p:cNvPr>
            <p:cNvSpPr txBox="1"/>
            <p:nvPr/>
          </p:nvSpPr>
          <p:spPr>
            <a:xfrm>
              <a:off x="0" y="-47625"/>
              <a:ext cx="2709333" cy="5936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16">
            <a:extLst>
              <a:ext uri="{FF2B5EF4-FFF2-40B4-BE49-F238E27FC236}">
                <a16:creationId xmlns:a16="http://schemas.microsoft.com/office/drawing/2014/main" id="{0580DC99-D337-BD59-19F7-7F801A87A1EE}"/>
              </a:ext>
            </a:extLst>
          </p:cNvPr>
          <p:cNvSpPr txBox="1"/>
          <p:nvPr/>
        </p:nvSpPr>
        <p:spPr>
          <a:xfrm>
            <a:off x="756000" y="586455"/>
            <a:ext cx="60480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Products Analysis</a:t>
            </a:r>
          </a:p>
        </p:txBody>
      </p:sp>
      <p:sp>
        <p:nvSpPr>
          <p:cNvPr id="137" name="Google Shape;137;p16">
            <a:extLst>
              <a:ext uri="{FF2B5EF4-FFF2-40B4-BE49-F238E27FC236}">
                <a16:creationId xmlns:a16="http://schemas.microsoft.com/office/drawing/2014/main" id="{8F11C088-43AF-ACCC-E3FD-5F526E219516}"/>
              </a:ext>
            </a:extLst>
          </p:cNvPr>
          <p:cNvSpPr txBox="1"/>
          <p:nvPr/>
        </p:nvSpPr>
        <p:spPr>
          <a:xfrm>
            <a:off x="756000" y="3041922"/>
            <a:ext cx="4457026" cy="88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Identifies high-performing categories, products, and sub-categories to support inventory and product strategy decisions.</a:t>
            </a:r>
            <a:endParaRPr dirty="0"/>
          </a:p>
        </p:txBody>
      </p:sp>
      <p:sp>
        <p:nvSpPr>
          <p:cNvPr id="138" name="Google Shape;138;p16">
            <a:extLst>
              <a:ext uri="{FF2B5EF4-FFF2-40B4-BE49-F238E27FC236}">
                <a16:creationId xmlns:a16="http://schemas.microsoft.com/office/drawing/2014/main" id="{BBE8E629-2977-B2BE-90FD-EA71FE3C1936}"/>
              </a:ext>
            </a:extLst>
          </p:cNvPr>
          <p:cNvSpPr txBox="1"/>
          <p:nvPr/>
        </p:nvSpPr>
        <p:spPr>
          <a:xfrm>
            <a:off x="975467" y="1659387"/>
            <a:ext cx="2574752" cy="266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 b="1" i="0" u="none" strike="noStrike" cap="none" dirty="0">
                <a:solidFill>
                  <a:srgbClr val="F6F7F9"/>
                </a:solidFill>
                <a:latin typeface="Public Sans"/>
                <a:ea typeface="Public Sans"/>
                <a:cs typeface="Public Sans"/>
                <a:sym typeface="Public Sans"/>
              </a:rPr>
              <a:t>VISION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4034C0-B19A-B42A-751B-C6CC9DDC9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71390"/>
            <a:ext cx="7556500" cy="41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97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129">
          <a:extLst>
            <a:ext uri="{FF2B5EF4-FFF2-40B4-BE49-F238E27FC236}">
              <a16:creationId xmlns:a16="http://schemas.microsoft.com/office/drawing/2014/main" id="{43057437-8F10-3A44-D5F5-61E4DF3C5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6">
            <a:extLst>
              <a:ext uri="{FF2B5EF4-FFF2-40B4-BE49-F238E27FC236}">
                <a16:creationId xmlns:a16="http://schemas.microsoft.com/office/drawing/2014/main" id="{F4F8D493-8381-C1FD-D680-17700A4BB6CD}"/>
              </a:ext>
            </a:extLst>
          </p:cNvPr>
          <p:cNvGrpSpPr/>
          <p:nvPr/>
        </p:nvGrpSpPr>
        <p:grpSpPr>
          <a:xfrm>
            <a:off x="0" y="1287618"/>
            <a:ext cx="7556500" cy="1153304"/>
            <a:chOff x="0" y="-47625"/>
            <a:chExt cx="2709333" cy="593614"/>
          </a:xfrm>
        </p:grpSpPr>
        <p:sp>
          <p:nvSpPr>
            <p:cNvPr id="134" name="Google Shape;134;p16">
              <a:extLst>
                <a:ext uri="{FF2B5EF4-FFF2-40B4-BE49-F238E27FC236}">
                  <a16:creationId xmlns:a16="http://schemas.microsoft.com/office/drawing/2014/main" id="{CC2AA77B-3B2B-809C-7AB3-2A9268884256}"/>
                </a:ext>
              </a:extLst>
            </p:cNvPr>
            <p:cNvSpPr/>
            <p:nvPr/>
          </p:nvSpPr>
          <p:spPr>
            <a:xfrm>
              <a:off x="0" y="0"/>
              <a:ext cx="2709333" cy="545989"/>
            </a:xfrm>
            <a:custGeom>
              <a:avLst/>
              <a:gdLst/>
              <a:ahLst/>
              <a:cxnLst/>
              <a:rect l="l" t="t" r="r" b="b"/>
              <a:pathLst>
                <a:path w="2709333" h="545989" extrusionOk="0">
                  <a:moveTo>
                    <a:pt x="0" y="0"/>
                  </a:moveTo>
                  <a:lnTo>
                    <a:pt x="2709333" y="0"/>
                  </a:lnTo>
                  <a:lnTo>
                    <a:pt x="2709333" y="545989"/>
                  </a:lnTo>
                  <a:lnTo>
                    <a:pt x="0" y="545989"/>
                  </a:lnTo>
                  <a:close/>
                </a:path>
              </a:pathLst>
            </a:custGeom>
            <a:solidFill>
              <a:srgbClr val="003366"/>
            </a:solidFill>
            <a:ln>
              <a:noFill/>
            </a:ln>
          </p:spPr>
        </p:sp>
        <p:sp>
          <p:nvSpPr>
            <p:cNvPr id="135" name="Google Shape;135;p16">
              <a:extLst>
                <a:ext uri="{FF2B5EF4-FFF2-40B4-BE49-F238E27FC236}">
                  <a16:creationId xmlns:a16="http://schemas.microsoft.com/office/drawing/2014/main" id="{878CB0A5-C8D5-FE84-5A17-371C8BB54A93}"/>
                </a:ext>
              </a:extLst>
            </p:cNvPr>
            <p:cNvSpPr txBox="1"/>
            <p:nvPr/>
          </p:nvSpPr>
          <p:spPr>
            <a:xfrm>
              <a:off x="0" y="-47625"/>
              <a:ext cx="2709333" cy="5936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16">
            <a:extLst>
              <a:ext uri="{FF2B5EF4-FFF2-40B4-BE49-F238E27FC236}">
                <a16:creationId xmlns:a16="http://schemas.microsoft.com/office/drawing/2014/main" id="{9E8FCA16-8850-3B1F-BC2F-EE2592E24B19}"/>
              </a:ext>
            </a:extLst>
          </p:cNvPr>
          <p:cNvSpPr txBox="1"/>
          <p:nvPr/>
        </p:nvSpPr>
        <p:spPr>
          <a:xfrm>
            <a:off x="756000" y="586455"/>
            <a:ext cx="60480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Region Analysis</a:t>
            </a:r>
            <a:endParaRPr dirty="0"/>
          </a:p>
        </p:txBody>
      </p:sp>
      <p:sp>
        <p:nvSpPr>
          <p:cNvPr id="137" name="Google Shape;137;p16">
            <a:extLst>
              <a:ext uri="{FF2B5EF4-FFF2-40B4-BE49-F238E27FC236}">
                <a16:creationId xmlns:a16="http://schemas.microsoft.com/office/drawing/2014/main" id="{99F508E9-B16C-E2FD-65C1-1DBE46C0D717}"/>
              </a:ext>
            </a:extLst>
          </p:cNvPr>
          <p:cNvSpPr txBox="1"/>
          <p:nvPr/>
        </p:nvSpPr>
        <p:spPr>
          <a:xfrm>
            <a:off x="756000" y="3041922"/>
            <a:ext cx="4457026" cy="88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Breaks down revenue across regions, countries, states, and cities to identify geographic opportunities and areas for improvement.</a:t>
            </a:r>
            <a:endParaRPr dirty="0"/>
          </a:p>
        </p:txBody>
      </p:sp>
      <p:sp>
        <p:nvSpPr>
          <p:cNvPr id="138" name="Google Shape;138;p16">
            <a:extLst>
              <a:ext uri="{FF2B5EF4-FFF2-40B4-BE49-F238E27FC236}">
                <a16:creationId xmlns:a16="http://schemas.microsoft.com/office/drawing/2014/main" id="{1257EFAF-22EF-69BC-FE1B-C6634045FFCC}"/>
              </a:ext>
            </a:extLst>
          </p:cNvPr>
          <p:cNvSpPr txBox="1"/>
          <p:nvPr/>
        </p:nvSpPr>
        <p:spPr>
          <a:xfrm>
            <a:off x="975467" y="1659387"/>
            <a:ext cx="2574752" cy="266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 b="1" i="0" u="none" strike="noStrike" cap="none" dirty="0">
                <a:solidFill>
                  <a:srgbClr val="F6F7F9"/>
                </a:solidFill>
                <a:latin typeface="Public Sans"/>
                <a:ea typeface="Public Sans"/>
                <a:cs typeface="Public Sans"/>
                <a:sym typeface="Public Sans"/>
              </a:rPr>
              <a:t>VISION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A7B796-DAD0-0547-6F91-891125F52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73875"/>
            <a:ext cx="7556500" cy="424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291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/>
        </p:nvSpPr>
        <p:spPr>
          <a:xfrm>
            <a:off x="756000" y="277247"/>
            <a:ext cx="615581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en-US" sz="4000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How we built the project</a:t>
            </a:r>
            <a:endParaRPr lang="en-US" sz="4000" dirty="0"/>
          </a:p>
        </p:txBody>
      </p:sp>
      <p:sp>
        <p:nvSpPr>
          <p:cNvPr id="112" name="Google Shape;112;p15"/>
          <p:cNvSpPr txBox="1"/>
          <p:nvPr/>
        </p:nvSpPr>
        <p:spPr>
          <a:xfrm>
            <a:off x="752500" y="995776"/>
            <a:ext cx="5838450" cy="39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29"/>
              </a:lnSpc>
            </a:pPr>
            <a:r>
              <a:rPr lang="en-US" sz="1699" b="1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First </a:t>
            </a:r>
            <a:r>
              <a:rPr lang="en-US" sz="1699" b="1" dirty="0">
                <a:solidFill>
                  <a:srgbClr val="003366"/>
                </a:solidFill>
                <a:latin typeface="Public Sans"/>
                <a:sym typeface="Public Sans"/>
              </a:rPr>
              <a:t>stage (</a:t>
            </a:r>
            <a:r>
              <a:rPr lang="en-US" sz="1699" b="1" dirty="0">
                <a:solidFill>
                  <a:srgbClr val="003366"/>
                </a:solidFill>
                <a:latin typeface="Public Sans"/>
              </a:rPr>
              <a:t>Data collection).</a:t>
            </a:r>
          </a:p>
        </p:txBody>
      </p:sp>
      <p:sp>
        <p:nvSpPr>
          <p:cNvPr id="119" name="Google Shape;119;p15"/>
          <p:cNvSpPr txBox="1"/>
          <p:nvPr/>
        </p:nvSpPr>
        <p:spPr>
          <a:xfrm>
            <a:off x="756000" y="1271617"/>
            <a:ext cx="6048000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Collect data from datasets.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Check the Data quality. There are no Errors or data gaps.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Data type is quantitative Data.</a:t>
            </a:r>
          </a:p>
        </p:txBody>
      </p:sp>
      <p:sp>
        <p:nvSpPr>
          <p:cNvPr id="4" name="Google Shape;112;p15">
            <a:extLst>
              <a:ext uri="{FF2B5EF4-FFF2-40B4-BE49-F238E27FC236}">
                <a16:creationId xmlns:a16="http://schemas.microsoft.com/office/drawing/2014/main" id="{6CE80359-7E7B-33C7-69F0-329221850D0A}"/>
              </a:ext>
            </a:extLst>
          </p:cNvPr>
          <p:cNvSpPr txBox="1"/>
          <p:nvPr/>
        </p:nvSpPr>
        <p:spPr>
          <a:xfrm>
            <a:off x="756000" y="2331123"/>
            <a:ext cx="5838450" cy="39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29"/>
              </a:lnSpc>
            </a:pPr>
            <a:r>
              <a:rPr lang="en-US" sz="1699" b="1" dirty="0">
                <a:solidFill>
                  <a:srgbClr val="003366"/>
                </a:solidFill>
                <a:latin typeface="Public Sans"/>
                <a:sym typeface="Public Sans"/>
              </a:rPr>
              <a:t>Second stage (</a:t>
            </a:r>
            <a:r>
              <a:rPr lang="en-US" sz="1699" b="1" dirty="0">
                <a:solidFill>
                  <a:srgbClr val="003366"/>
                </a:solidFill>
                <a:latin typeface="Public Sans"/>
              </a:rPr>
              <a:t>Power Query).</a:t>
            </a:r>
          </a:p>
        </p:txBody>
      </p:sp>
      <p:sp>
        <p:nvSpPr>
          <p:cNvPr id="5" name="Google Shape;119;p15">
            <a:extLst>
              <a:ext uri="{FF2B5EF4-FFF2-40B4-BE49-F238E27FC236}">
                <a16:creationId xmlns:a16="http://schemas.microsoft.com/office/drawing/2014/main" id="{3C698295-123B-F222-A30D-3C757C93D264}"/>
              </a:ext>
            </a:extLst>
          </p:cNvPr>
          <p:cNvSpPr txBox="1"/>
          <p:nvPr/>
        </p:nvSpPr>
        <p:spPr>
          <a:xfrm>
            <a:off x="754250" y="2608786"/>
            <a:ext cx="6048000" cy="2262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format of Row ID to Text so as not to collect.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order date format to the date with the locale origin.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ship date format to the date with the locale origin.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postal code format to Text so as not to collect.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sales column name to revenue.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revenue column format to a fixed decimal number.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3366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" name="Google Shape;112;p15">
            <a:extLst>
              <a:ext uri="{FF2B5EF4-FFF2-40B4-BE49-F238E27FC236}">
                <a16:creationId xmlns:a16="http://schemas.microsoft.com/office/drawing/2014/main" id="{F423AD14-80F1-F146-E94D-98DDF9D19458}"/>
              </a:ext>
            </a:extLst>
          </p:cNvPr>
          <p:cNvSpPr txBox="1"/>
          <p:nvPr/>
        </p:nvSpPr>
        <p:spPr>
          <a:xfrm>
            <a:off x="756000" y="4756384"/>
            <a:ext cx="5838450" cy="39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29"/>
              </a:lnSpc>
            </a:pPr>
            <a:r>
              <a:rPr lang="en-US" sz="1699" b="1" dirty="0">
                <a:solidFill>
                  <a:srgbClr val="003366"/>
                </a:solidFill>
                <a:latin typeface="Public Sans"/>
                <a:sym typeface="Public Sans"/>
              </a:rPr>
              <a:t>Third Stage (</a:t>
            </a:r>
            <a:r>
              <a:rPr lang="en-US" sz="1699" b="1" dirty="0">
                <a:solidFill>
                  <a:srgbClr val="003366"/>
                </a:solidFill>
                <a:latin typeface="Public Sans"/>
              </a:rPr>
              <a:t>Data Modeling).</a:t>
            </a:r>
          </a:p>
        </p:txBody>
      </p:sp>
      <p:sp>
        <p:nvSpPr>
          <p:cNvPr id="7" name="Google Shape;119;p15">
            <a:extLst>
              <a:ext uri="{FF2B5EF4-FFF2-40B4-BE49-F238E27FC236}">
                <a16:creationId xmlns:a16="http://schemas.microsoft.com/office/drawing/2014/main" id="{E7DDD5EB-7D8E-8D8B-A239-CFB19C68250E}"/>
              </a:ext>
            </a:extLst>
          </p:cNvPr>
          <p:cNvSpPr txBox="1"/>
          <p:nvPr/>
        </p:nvSpPr>
        <p:spPr>
          <a:xfrm>
            <a:off x="752500" y="5034047"/>
            <a:ext cx="5838450" cy="4847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name of the table from (Superstore Sales Dataset) to (sales).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Duplicate sales table.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Remove columns (Customer Name + Segment) in the sales table.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Rename the new table to customers.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Keep columns (customer ID + customer name + segment) and remove other columns.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Remove duplicates from the customer ID column.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Duplicate sales table.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Rename the new table to products.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Keep columns (product ID+ Category+ Sub-Category+ Product Name) and remove other columns.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Remove duplicates from the product ID column.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Remove columns (Category + Sub-Category + Product Name) in the sales table.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108">
          <a:extLst>
            <a:ext uri="{FF2B5EF4-FFF2-40B4-BE49-F238E27FC236}">
              <a16:creationId xmlns:a16="http://schemas.microsoft.com/office/drawing/2014/main" id="{329DF4A5-904A-BDD2-ABE7-C738FE724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3A3F2CE3-0F0B-B231-C70F-DD01B2AE5CD8}"/>
              </a:ext>
            </a:extLst>
          </p:cNvPr>
          <p:cNvSpPr txBox="1"/>
          <p:nvPr/>
        </p:nvSpPr>
        <p:spPr>
          <a:xfrm>
            <a:off x="152401" y="170857"/>
            <a:ext cx="5838450" cy="39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29"/>
              </a:lnSpc>
            </a:pPr>
            <a:r>
              <a:rPr lang="en-US" sz="1699" b="1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Fourth </a:t>
            </a:r>
            <a:r>
              <a:rPr lang="en-US" sz="1699" b="1" dirty="0">
                <a:solidFill>
                  <a:srgbClr val="003366"/>
                </a:solidFill>
                <a:latin typeface="Public Sans"/>
                <a:sym typeface="Public Sans"/>
              </a:rPr>
              <a:t>Stage (</a:t>
            </a:r>
            <a:r>
              <a:rPr lang="en-US" sz="1699" b="1" dirty="0">
                <a:solidFill>
                  <a:srgbClr val="003366"/>
                </a:solidFill>
                <a:latin typeface="Public Sans"/>
              </a:rPr>
              <a:t>Dax Calendar measure).</a:t>
            </a:r>
          </a:p>
        </p:txBody>
      </p:sp>
      <p:sp>
        <p:nvSpPr>
          <p:cNvPr id="119" name="Google Shape;119;p15">
            <a:extLst>
              <a:ext uri="{FF2B5EF4-FFF2-40B4-BE49-F238E27FC236}">
                <a16:creationId xmlns:a16="http://schemas.microsoft.com/office/drawing/2014/main" id="{F28B7C07-3E4B-4397-73F8-E121C1772CF8}"/>
              </a:ext>
            </a:extLst>
          </p:cNvPr>
          <p:cNvSpPr txBox="1"/>
          <p:nvPr/>
        </p:nvSpPr>
        <p:spPr>
          <a:xfrm>
            <a:off x="155901" y="446698"/>
            <a:ext cx="6048000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1Year Measure.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Quarter Measure.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Month Measure.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Weekly Measure.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Week of Month.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Week of Year.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YQM.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Weekday // Weekend.</a:t>
            </a:r>
          </a:p>
        </p:txBody>
      </p:sp>
      <p:sp>
        <p:nvSpPr>
          <p:cNvPr id="4" name="Google Shape;112;p15">
            <a:extLst>
              <a:ext uri="{FF2B5EF4-FFF2-40B4-BE49-F238E27FC236}">
                <a16:creationId xmlns:a16="http://schemas.microsoft.com/office/drawing/2014/main" id="{22949272-C103-829D-318B-AD3A182F246C}"/>
              </a:ext>
            </a:extLst>
          </p:cNvPr>
          <p:cNvSpPr txBox="1"/>
          <p:nvPr/>
        </p:nvSpPr>
        <p:spPr>
          <a:xfrm>
            <a:off x="152401" y="3058073"/>
            <a:ext cx="5838450" cy="39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29"/>
              </a:lnSpc>
            </a:pPr>
            <a:r>
              <a:rPr lang="en-US" sz="1699" b="1" dirty="0">
                <a:solidFill>
                  <a:srgbClr val="003366"/>
                </a:solidFill>
                <a:latin typeface="Public Sans"/>
                <a:sym typeface="Public Sans"/>
              </a:rPr>
              <a:t>Fifth Stage (</a:t>
            </a:r>
            <a:r>
              <a:rPr lang="en-US" sz="1699" b="1" dirty="0">
                <a:solidFill>
                  <a:srgbClr val="003366"/>
                </a:solidFill>
                <a:latin typeface="Public Sans"/>
              </a:rPr>
              <a:t>Data Visualization Steps).</a:t>
            </a:r>
          </a:p>
        </p:txBody>
      </p:sp>
      <p:sp>
        <p:nvSpPr>
          <p:cNvPr id="5" name="Google Shape;119;p15">
            <a:extLst>
              <a:ext uri="{FF2B5EF4-FFF2-40B4-BE49-F238E27FC236}">
                <a16:creationId xmlns:a16="http://schemas.microsoft.com/office/drawing/2014/main" id="{91EA0572-B38D-376F-92F0-B04F8FE61D8E}"/>
              </a:ext>
            </a:extLst>
          </p:cNvPr>
          <p:cNvSpPr txBox="1"/>
          <p:nvPr/>
        </p:nvSpPr>
        <p:spPr>
          <a:xfrm>
            <a:off x="152401" y="3450296"/>
            <a:ext cx="7428162" cy="4847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Visuals in Revenue Analysis Page.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Card new to visualize Total Revenue and Total Orders, Active Products.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Line chart to visualize Total Revenue by Year and Quarter.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Clustered bar chart to visualize Total Revenue by Customer Name.</a:t>
            </a:r>
          </a:p>
          <a:p>
            <a:pPr lvl="0">
              <a:lnSpc>
                <a:spcPct val="150000"/>
              </a:lnSpc>
            </a:pPr>
            <a:r>
              <a:rPr lang="en-US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Donut </a:t>
            </a: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chart to visualize Total Revenue by Region.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Clustered bar chart to visualize Total Revenue by Segment.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Visuals in Product Analysis Page: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Card new to visualize Total Revenue and Total Orders, Active Products.</a:t>
            </a:r>
          </a:p>
          <a:p>
            <a:pPr lvl="0">
              <a:lnSpc>
                <a:spcPct val="150000"/>
              </a:lnSpc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</a:t>
            </a:r>
            <a:r>
              <a:rPr lang="en-US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Donut</a:t>
            </a: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 chart to visualize Total Revenue by Category.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Clustered bar chart to visualize Total Revenue by Product Name.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Clustered columns chart to visualize Total Revenue by Sub-Category.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Visuals in Region Analysis Page: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Card new to visualize Total Revenue and Total Orders, Active Products.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Decomposition tree to visualize Total Revenue per region and country and state and City.</a:t>
            </a:r>
          </a:p>
        </p:txBody>
      </p:sp>
      <p:sp>
        <p:nvSpPr>
          <p:cNvPr id="2" name="Google Shape;125;p15">
            <a:extLst>
              <a:ext uri="{FF2B5EF4-FFF2-40B4-BE49-F238E27FC236}">
                <a16:creationId xmlns:a16="http://schemas.microsoft.com/office/drawing/2014/main" id="{3FABA6EF-7F62-6EC7-1639-60D9F380EE4D}"/>
              </a:ext>
            </a:extLst>
          </p:cNvPr>
          <p:cNvSpPr/>
          <p:nvPr/>
        </p:nvSpPr>
        <p:spPr>
          <a:xfrm>
            <a:off x="0" y="8525833"/>
            <a:ext cx="7560000" cy="2166167"/>
          </a:xfrm>
          <a:custGeom>
            <a:avLst/>
            <a:gdLst/>
            <a:ahLst/>
            <a:cxnLst/>
            <a:rect l="l" t="t" r="r" b="b"/>
            <a:pathLst>
              <a:path w="1593725" h="456650" extrusionOk="0">
                <a:moveTo>
                  <a:pt x="0" y="0"/>
                </a:moveTo>
                <a:lnTo>
                  <a:pt x="1593725" y="0"/>
                </a:lnTo>
                <a:lnTo>
                  <a:pt x="1593725" y="456650"/>
                </a:lnTo>
                <a:lnTo>
                  <a:pt x="0" y="45665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112609" b="-19905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57761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776</Words>
  <Application>Microsoft Office PowerPoint</Application>
  <PresentationFormat>Custom</PresentationFormat>
  <Paragraphs>93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IBM Plex Sans</vt:lpstr>
      <vt:lpstr>Public Sans Medium</vt:lpstr>
      <vt:lpstr>Public Sans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Amir Mostafa</cp:lastModifiedBy>
  <cp:revision>27</cp:revision>
  <dcterms:modified xsi:type="dcterms:W3CDTF">2025-11-27T06:44:12Z</dcterms:modified>
</cp:coreProperties>
</file>